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5536" y="260648"/>
            <a:ext cx="849694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>
                <a:solidFill>
                  <a:srgbClr val="FF0000"/>
                </a:solidFill>
                <a:latin typeface="KZNautilus Pompilius" pitchFamily="50" charset="0"/>
              </a:rPr>
              <a:t>Ата-аналарға</a:t>
            </a:r>
            <a:r>
              <a:rPr lang="ru-RU" sz="5400" b="1" dirty="0">
                <a:solidFill>
                  <a:srgbClr val="FF0000"/>
                </a:solidFill>
                <a:latin typeface="KZNautilus Pompilius" pitchFamily="50" charset="0"/>
              </a:rPr>
              <a:t> </a:t>
            </a:r>
            <a:r>
              <a:rPr lang="ru-RU" sz="5400" b="1" dirty="0" err="1">
                <a:solidFill>
                  <a:srgbClr val="FF0000"/>
                </a:solidFill>
                <a:latin typeface="KZNautilus Pompilius" pitchFamily="50" charset="0"/>
              </a:rPr>
              <a:t>арналған</a:t>
            </a:r>
            <a:r>
              <a:rPr lang="ru-RU" sz="5400" b="1" dirty="0">
                <a:solidFill>
                  <a:srgbClr val="FF0000"/>
                </a:solidFill>
                <a:latin typeface="KZNautilus Pompilius" pitchFamily="50" charset="0"/>
              </a:rPr>
              <a:t> </a:t>
            </a:r>
            <a:r>
              <a:rPr lang="ru-RU" sz="5400" b="1" dirty="0" err="1">
                <a:solidFill>
                  <a:srgbClr val="FF0000"/>
                </a:solidFill>
                <a:latin typeface="KZNautilus Pompilius" pitchFamily="50" charset="0"/>
              </a:rPr>
              <a:t>шеберлік</a:t>
            </a:r>
            <a:r>
              <a:rPr lang="ru-RU" sz="5400" b="1" dirty="0">
                <a:solidFill>
                  <a:srgbClr val="FF0000"/>
                </a:solidFill>
                <a:latin typeface="KZNautilus Pompilius" pitchFamily="50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KZNautilus Pompilius" pitchFamily="50" charset="0"/>
              </a:rPr>
              <a:t>сынып</a:t>
            </a:r>
            <a:r>
              <a:rPr lang="ru-RU" sz="5400" b="1" dirty="0" smtClean="0">
                <a:solidFill>
                  <a:srgbClr val="FF0000"/>
                </a:solidFill>
                <a:latin typeface="KZNautilus Pompilius" pitchFamily="50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KZNautilus Pompilius" pitchFamily="50" charset="0"/>
              </a:rPr>
              <a:t>сағаты</a:t>
            </a:r>
            <a:r>
              <a:rPr lang="ru-RU" sz="5400" b="1" dirty="0" smtClean="0">
                <a:solidFill>
                  <a:srgbClr val="FF0000"/>
                </a:solidFill>
                <a:latin typeface="KZNautilus Pompilius" pitchFamily="50" charset="0"/>
              </a:rPr>
              <a:t>:</a:t>
            </a:r>
            <a:r>
              <a:rPr lang="ru-RU" sz="5400" b="1" dirty="0">
                <a:solidFill>
                  <a:srgbClr val="FF0000"/>
                </a:solidFill>
                <a:latin typeface="KZNautilus Pompilius" pitchFamily="50" charset="0"/>
              </a:rPr>
              <a:t> </a:t>
            </a:r>
            <a:endParaRPr lang="ru-RU" sz="5400" b="1" dirty="0" smtClean="0">
              <a:solidFill>
                <a:srgbClr val="FF0000"/>
              </a:solidFill>
              <a:latin typeface="KZNautilus Pompilius" pitchFamily="50" charset="0"/>
            </a:endParaRPr>
          </a:p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KZNautilus Pompilius" pitchFamily="50" charset="0"/>
              </a:rPr>
              <a:t>«</a:t>
            </a:r>
            <a:r>
              <a:rPr lang="ru-RU" sz="5400" b="1" dirty="0" err="1">
                <a:solidFill>
                  <a:srgbClr val="FF0000"/>
                </a:solidFill>
                <a:latin typeface="KZNautilus Pompilius" pitchFamily="50" charset="0"/>
              </a:rPr>
              <a:t>Үй</a:t>
            </a:r>
            <a:r>
              <a:rPr lang="ru-RU" sz="5400" b="1" dirty="0">
                <a:solidFill>
                  <a:srgbClr val="FF0000"/>
                </a:solidFill>
                <a:latin typeface="KZNautilus Pompilius" pitchFamily="50" charset="0"/>
              </a:rPr>
              <a:t> </a:t>
            </a:r>
            <a:r>
              <a:rPr lang="ru-RU" sz="5400" b="1" dirty="0" err="1">
                <a:solidFill>
                  <a:srgbClr val="FF0000"/>
                </a:solidFill>
                <a:latin typeface="KZNautilus Pompilius" pitchFamily="50" charset="0"/>
              </a:rPr>
              <a:t>жағдайында</a:t>
            </a:r>
            <a:r>
              <a:rPr lang="ru-RU" sz="5400" b="1" dirty="0">
                <a:solidFill>
                  <a:srgbClr val="FF0000"/>
                </a:solidFill>
                <a:latin typeface="KZNautilus Pompilius" pitchFamily="50" charset="0"/>
              </a:rPr>
              <a:t> </a:t>
            </a:r>
            <a:r>
              <a:rPr lang="ru-RU" sz="5400" b="1" dirty="0" err="1">
                <a:solidFill>
                  <a:srgbClr val="FF0000"/>
                </a:solidFill>
                <a:latin typeface="KZNautilus Pompilius" pitchFamily="50" charset="0"/>
              </a:rPr>
              <a:t>ерте</a:t>
            </a:r>
            <a:r>
              <a:rPr lang="ru-RU" sz="5400" b="1" dirty="0">
                <a:solidFill>
                  <a:srgbClr val="FF0000"/>
                </a:solidFill>
                <a:latin typeface="KZNautilus Pompilius" pitchFamily="50" charset="0"/>
              </a:rPr>
              <a:t> </a:t>
            </a:r>
            <a:r>
              <a:rPr lang="ru-RU" sz="5400" b="1" dirty="0" err="1">
                <a:solidFill>
                  <a:srgbClr val="FF0000"/>
                </a:solidFill>
                <a:latin typeface="KZNautilus Pompilius" pitchFamily="50" charset="0"/>
              </a:rPr>
              <a:t>жастағы</a:t>
            </a:r>
            <a:r>
              <a:rPr lang="ru-RU" sz="5400" b="1" dirty="0">
                <a:solidFill>
                  <a:srgbClr val="FF0000"/>
                </a:solidFill>
                <a:latin typeface="KZNautilus Pompilius" pitchFamily="50" charset="0"/>
              </a:rPr>
              <a:t> </a:t>
            </a:r>
            <a:r>
              <a:rPr lang="ru-RU" sz="5400" b="1" dirty="0" err="1">
                <a:solidFill>
                  <a:srgbClr val="FF0000"/>
                </a:solidFill>
                <a:latin typeface="KZNautilus Pompilius" pitchFamily="50" charset="0"/>
              </a:rPr>
              <a:t>балалардың</a:t>
            </a:r>
            <a:r>
              <a:rPr lang="ru-RU" sz="5400" b="1" dirty="0">
                <a:solidFill>
                  <a:srgbClr val="FF0000"/>
                </a:solidFill>
                <a:latin typeface="KZNautilus Pompilius" pitchFamily="50" charset="0"/>
              </a:rPr>
              <a:t> </a:t>
            </a:r>
            <a:r>
              <a:rPr lang="ru-RU" sz="5400" b="1" dirty="0" err="1">
                <a:solidFill>
                  <a:srgbClr val="FF0000"/>
                </a:solidFill>
                <a:latin typeface="KZNautilus Pompilius" pitchFamily="50" charset="0"/>
              </a:rPr>
              <a:t>сенсорлық</a:t>
            </a:r>
            <a:r>
              <a:rPr lang="ru-RU" sz="5400" b="1" dirty="0">
                <a:solidFill>
                  <a:srgbClr val="FF0000"/>
                </a:solidFill>
                <a:latin typeface="KZNautilus Pompilius" pitchFamily="50" charset="0"/>
              </a:rPr>
              <a:t> </a:t>
            </a:r>
            <a:r>
              <a:rPr lang="ru-RU" sz="5400" b="1" dirty="0" err="1">
                <a:solidFill>
                  <a:srgbClr val="FF0000"/>
                </a:solidFill>
                <a:latin typeface="KZNautilus Pompilius" pitchFamily="50" charset="0"/>
              </a:rPr>
              <a:t>дамуы</a:t>
            </a:r>
            <a:r>
              <a:rPr lang="ru-RU" sz="5400" b="1" dirty="0" smtClean="0">
                <a:solidFill>
                  <a:srgbClr val="FF0000"/>
                </a:solidFill>
                <a:latin typeface="KZNautilus Pompilius" pitchFamily="50" charset="0"/>
              </a:rPr>
              <a:t>».</a:t>
            </a:r>
          </a:p>
          <a:p>
            <a:pPr algn="r"/>
            <a:endParaRPr lang="ru-RU" sz="2400" b="1" smtClean="0">
              <a:latin typeface="KZNautilus Pompilius" pitchFamily="50" charset="0"/>
            </a:endParaRPr>
          </a:p>
          <a:p>
            <a:pPr algn="r"/>
            <a:r>
              <a:rPr lang="ru-RU" sz="2400" b="1" smtClean="0">
                <a:latin typeface="KZNautilus Pompilius" pitchFamily="50" charset="0"/>
              </a:rPr>
              <a:t>Орында</a:t>
            </a:r>
            <a:r>
              <a:rPr lang="kk-KZ" sz="2400" b="1" dirty="0" smtClean="0">
                <a:latin typeface="KZNautilus Pompilius" pitchFamily="50" charset="0"/>
              </a:rPr>
              <a:t>ған: Темирханова А.Ж.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4655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648"/>
            <a:ext cx="86409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 err="1" smtClean="0">
                <a:solidFill>
                  <a:srgbClr val="FF0000"/>
                </a:solidFill>
                <a:latin typeface="KZNautilus Pompilius" pitchFamily="50" charset="0"/>
              </a:rPr>
              <a:t>Мақсаты</a:t>
            </a:r>
            <a:r>
              <a:rPr lang="ru-RU" sz="3000" b="1" dirty="0">
                <a:solidFill>
                  <a:srgbClr val="FF0000"/>
                </a:solidFill>
                <a:latin typeface="KZNautilus Pompilius" pitchFamily="50" charset="0"/>
              </a:rPr>
              <a:t>:</a:t>
            </a:r>
            <a:r>
              <a:rPr lang="ru-RU" sz="3000" dirty="0">
                <a:latin typeface="KZNautilus Pompilius" pitchFamily="50" charset="0"/>
              </a:rPr>
              <a:t> </a:t>
            </a:r>
            <a:r>
              <a:rPr lang="ru-RU" sz="3000" dirty="0" err="1">
                <a:latin typeface="KZNautilus Pompilius" pitchFamily="50" charset="0"/>
              </a:rPr>
              <a:t>ата-аналардың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үй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жағдайында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көп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күш</a:t>
            </a:r>
            <a:r>
              <a:rPr lang="ru-RU" sz="3000" dirty="0">
                <a:latin typeface="KZNautilus Pompilius" pitchFamily="50" charset="0"/>
              </a:rPr>
              <a:t> пен </a:t>
            </a:r>
            <a:r>
              <a:rPr lang="ru-RU" sz="3000" dirty="0" err="1">
                <a:latin typeface="KZNautilus Pompilius" pitchFamily="50" charset="0"/>
              </a:rPr>
              <a:t>уақыт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жұмсамай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 smtClean="0">
                <a:latin typeface="KZNautilus Pompilius" pitchFamily="50" charset="0"/>
              </a:rPr>
              <a:t>ерте</a:t>
            </a:r>
            <a:r>
              <a:rPr lang="ru-RU" sz="3000" dirty="0" smtClean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жас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балаларының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ұсақ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қол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моторикасы</a:t>
            </a:r>
            <a:r>
              <a:rPr lang="ru-RU" sz="3000" dirty="0">
                <a:latin typeface="KZNautilus Pompilius" pitchFamily="50" charset="0"/>
              </a:rPr>
              <a:t> мен </a:t>
            </a:r>
            <a:r>
              <a:rPr lang="ru-RU" sz="3000" dirty="0" err="1">
                <a:latin typeface="KZNautilus Pompilius" pitchFamily="50" charset="0"/>
              </a:rPr>
              <a:t>сенсорлық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дамуын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қалыптастыруға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көмектесу</a:t>
            </a:r>
            <a:r>
              <a:rPr lang="ru-RU" sz="3000" dirty="0">
                <a:latin typeface="KZNautilus Pompilius" pitchFamily="50" charset="0"/>
              </a:rPr>
              <a:t>.</a:t>
            </a:r>
          </a:p>
          <a:p>
            <a:r>
              <a:rPr lang="ru-RU" sz="3000" b="1" dirty="0" err="1" smtClean="0">
                <a:solidFill>
                  <a:srgbClr val="FF0000"/>
                </a:solidFill>
                <a:latin typeface="KZNautilus Pompilius" pitchFamily="50" charset="0"/>
              </a:rPr>
              <a:t>Міндеттері</a:t>
            </a:r>
            <a:r>
              <a:rPr lang="ru-RU" sz="3000" b="1" dirty="0" smtClean="0">
                <a:solidFill>
                  <a:srgbClr val="FF0000"/>
                </a:solidFill>
                <a:latin typeface="KZNautilus Pompilius" pitchFamily="50" charset="0"/>
              </a:rPr>
              <a:t>:</a:t>
            </a:r>
            <a:r>
              <a:rPr lang="ru-RU" sz="3000" b="1" dirty="0" smtClean="0">
                <a:latin typeface="KZNautilus Pompilius" pitchFamily="50" charset="0"/>
              </a:rPr>
              <a:t> </a:t>
            </a:r>
            <a:r>
              <a:rPr lang="ru-RU" sz="3000" dirty="0" err="1" smtClean="0">
                <a:latin typeface="KZNautilus Pompilius" pitchFamily="50" charset="0"/>
              </a:rPr>
              <a:t>Ата-аналарды</a:t>
            </a:r>
            <a:r>
              <a:rPr lang="ru-RU" sz="3000" dirty="0" smtClean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сенсорлық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тәрбие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ұғымымен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таныстыру</a:t>
            </a:r>
            <a:r>
              <a:rPr lang="ru-RU" sz="3000" dirty="0">
                <a:latin typeface="KZNautilus Pompilius" pitchFamily="50" charset="0"/>
              </a:rPr>
              <a:t>;</a:t>
            </a:r>
          </a:p>
          <a:p>
            <a:r>
              <a:rPr lang="ru-RU" sz="3000" dirty="0" err="1">
                <a:latin typeface="KZNautilus Pompilius" pitchFamily="50" charset="0"/>
              </a:rPr>
              <a:t>Үй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жағдайында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ұйымдастыруға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болатын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сенсорлық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қалыптасу</a:t>
            </a:r>
            <a:r>
              <a:rPr lang="ru-RU" sz="3000" dirty="0">
                <a:latin typeface="KZNautilus Pompilius" pitchFamily="50" charset="0"/>
              </a:rPr>
              <a:t> мен </a:t>
            </a:r>
            <a:r>
              <a:rPr lang="ru-RU" sz="3000" dirty="0" err="1">
                <a:latin typeface="KZNautilus Pompilius" pitchFamily="50" charset="0"/>
              </a:rPr>
              <a:t>ұсақ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қол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моторикасын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дамытуға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арналған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ойындар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және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 smtClean="0">
                <a:latin typeface="KZNautilus Pompilius" pitchFamily="50" charset="0"/>
              </a:rPr>
              <a:t>жаттығулармен</a:t>
            </a:r>
            <a:r>
              <a:rPr lang="ru-RU" sz="3000" dirty="0" smtClean="0">
                <a:latin typeface="KZNautilus Pompilius" pitchFamily="50" charset="0"/>
              </a:rPr>
              <a:t>  </a:t>
            </a:r>
            <a:r>
              <a:rPr lang="ru-RU" sz="3000" dirty="0" err="1" smtClean="0">
                <a:latin typeface="KZNautilus Pompilius" pitchFamily="50" charset="0"/>
              </a:rPr>
              <a:t>таныстыру</a:t>
            </a:r>
            <a:r>
              <a:rPr lang="ru-RU" sz="3000" dirty="0">
                <a:latin typeface="KZNautilus Pompilius" pitchFamily="50" charset="0"/>
              </a:rPr>
              <a:t>;</a:t>
            </a:r>
          </a:p>
          <a:p>
            <a:r>
              <a:rPr lang="ru-RU" sz="3000" dirty="0" err="1">
                <a:latin typeface="KZNautilus Pompilius" pitchFamily="50" charset="0"/>
              </a:rPr>
              <a:t>Отбасы</a:t>
            </a:r>
            <a:r>
              <a:rPr lang="ru-RU" sz="3000" dirty="0">
                <a:latin typeface="KZNautilus Pompilius" pitchFamily="50" charset="0"/>
              </a:rPr>
              <a:t> мен </a:t>
            </a:r>
            <a:r>
              <a:rPr lang="ru-RU" sz="3000" dirty="0" err="1">
                <a:latin typeface="KZNautilus Pompilius" pitchFamily="50" charset="0"/>
              </a:rPr>
              <a:t>мектепке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дейінгі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мекеме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арасындағы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қарым-қатынасты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нығайтуға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жағдай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жасау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және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ата-аналар</a:t>
            </a:r>
            <a:r>
              <a:rPr lang="ru-RU" sz="3000" dirty="0">
                <a:latin typeface="KZNautilus Pompilius" pitchFamily="50" charset="0"/>
              </a:rPr>
              <a:t> мен </a:t>
            </a:r>
            <a:r>
              <a:rPr lang="ru-RU" sz="3000" dirty="0" err="1">
                <a:latin typeface="KZNautilus Pompilius" pitchFamily="50" charset="0"/>
              </a:rPr>
              <a:t>балалардың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шығармашылық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қабілеттерін</a:t>
            </a:r>
            <a:r>
              <a:rPr lang="ru-RU" sz="3000" dirty="0">
                <a:latin typeface="KZNautilus Pompilius" pitchFamily="50" charset="0"/>
              </a:rPr>
              <a:t> </a:t>
            </a:r>
            <a:r>
              <a:rPr lang="ru-RU" sz="3000" dirty="0" err="1">
                <a:latin typeface="KZNautilus Pompilius" pitchFamily="50" charset="0"/>
              </a:rPr>
              <a:t>дамыту</a:t>
            </a:r>
            <a:r>
              <a:rPr lang="ru-RU" sz="3000" dirty="0">
                <a:latin typeface="KZNautilus Pompilius" pitchFamily="50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000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648"/>
            <a:ext cx="86409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>
                <a:solidFill>
                  <a:srgbClr val="FF0000"/>
                </a:solidFill>
                <a:latin typeface="KZNautilus Pompilius" pitchFamily="50" charset="0"/>
              </a:rPr>
              <a:t>Сенсорлық</a:t>
            </a:r>
            <a:r>
              <a:rPr lang="ru-RU" sz="2800" dirty="0">
                <a:solidFill>
                  <a:srgbClr val="FF0000"/>
                </a:solidFill>
                <a:latin typeface="KZNautilus Pompilius" pitchFamily="50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KZNautilus Pompilius" pitchFamily="50" charset="0"/>
              </a:rPr>
              <a:t>тәрбиенің</a:t>
            </a:r>
            <a:r>
              <a:rPr lang="ru-RU" sz="2800" dirty="0">
                <a:solidFill>
                  <a:srgbClr val="FF0000"/>
                </a:solidFill>
                <a:latin typeface="KZNautilus Pompilius" pitchFamily="50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KZNautilus Pompilius" pitchFamily="50" charset="0"/>
              </a:rPr>
              <a:t>маңыздылығы</a:t>
            </a:r>
            <a:r>
              <a:rPr lang="ru-RU" sz="2800" dirty="0">
                <a:solidFill>
                  <a:srgbClr val="FF0000"/>
                </a:solidFill>
                <a:latin typeface="KZNautilus Pompilius" pitchFamily="50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KZNautilus Pompilius" pitchFamily="50" charset="0"/>
              </a:rPr>
              <a:t>мынада</a:t>
            </a:r>
            <a:r>
              <a:rPr lang="ru-RU" sz="2800" dirty="0">
                <a:solidFill>
                  <a:srgbClr val="FF0000"/>
                </a:solidFill>
                <a:latin typeface="KZNautilus Pompilius" pitchFamily="50" charset="0"/>
              </a:rPr>
              <a:t>:</a:t>
            </a:r>
          </a:p>
          <a:p>
            <a:r>
              <a:rPr lang="ru-RU" sz="2800" dirty="0" smtClean="0">
                <a:latin typeface="KZNautilus Pompilius" pitchFamily="50" charset="0"/>
              </a:rPr>
              <a:t>*</a:t>
            </a:r>
            <a:r>
              <a:rPr lang="ru-RU" sz="2800" dirty="0" err="1" smtClean="0">
                <a:latin typeface="KZNautilus Pompilius" pitchFamily="50" charset="0"/>
              </a:rPr>
              <a:t>Интеллектуалды</a:t>
            </a:r>
            <a:r>
              <a:rPr lang="ru-RU" sz="2800" dirty="0" smtClean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дамудың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негізі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болып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табылады</a:t>
            </a:r>
            <a:r>
              <a:rPr lang="ru-RU" sz="2800" dirty="0">
                <a:latin typeface="KZNautilus Pompilius" pitchFamily="50" charset="0"/>
              </a:rPr>
              <a:t>;</a:t>
            </a:r>
          </a:p>
          <a:p>
            <a:r>
              <a:rPr lang="ru-RU" sz="2800" dirty="0" smtClean="0">
                <a:latin typeface="KZNautilus Pompilius" pitchFamily="50" charset="0"/>
              </a:rPr>
              <a:t>*</a:t>
            </a:r>
            <a:r>
              <a:rPr lang="ru-RU" sz="2800" dirty="0" err="1" smtClean="0">
                <a:latin typeface="KZNautilus Pompilius" pitchFamily="50" charset="0"/>
              </a:rPr>
              <a:t>Баланың</a:t>
            </a:r>
            <a:r>
              <a:rPr lang="ru-RU" sz="2800" dirty="0" smtClean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қоршаған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ортамен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қарым-қатынасы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кезінде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алынған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түсініксіздіктерді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ретке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келтіру</a:t>
            </a:r>
            <a:r>
              <a:rPr lang="ru-RU" sz="2800" dirty="0">
                <a:latin typeface="KZNautilus Pompilius" pitchFamily="50" charset="0"/>
              </a:rPr>
              <a:t>;</a:t>
            </a:r>
          </a:p>
          <a:p>
            <a:r>
              <a:rPr lang="ru-RU" sz="2800" dirty="0" smtClean="0">
                <a:latin typeface="KZNautilus Pompilius" pitchFamily="50" charset="0"/>
              </a:rPr>
              <a:t>*</a:t>
            </a:r>
            <a:r>
              <a:rPr lang="ru-RU" sz="2800" dirty="0" err="1" smtClean="0">
                <a:latin typeface="KZNautilus Pompilius" pitchFamily="50" charset="0"/>
              </a:rPr>
              <a:t>Байқағыштықтарын</a:t>
            </a:r>
            <a:r>
              <a:rPr lang="ru-RU" sz="2800" dirty="0" smtClean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дамыту</a:t>
            </a:r>
            <a:r>
              <a:rPr lang="ru-RU" sz="2800" dirty="0">
                <a:latin typeface="KZNautilus Pompilius" pitchFamily="50" charset="0"/>
              </a:rPr>
              <a:t>;</a:t>
            </a:r>
          </a:p>
          <a:p>
            <a:r>
              <a:rPr lang="ru-RU" sz="2800" dirty="0" smtClean="0">
                <a:latin typeface="KZNautilus Pompilius" pitchFamily="50" charset="0"/>
              </a:rPr>
              <a:t>*</a:t>
            </a:r>
            <a:r>
              <a:rPr lang="ru-RU" sz="2800" dirty="0" err="1" smtClean="0">
                <a:latin typeface="KZNautilus Pompilius" pitchFamily="50" charset="0"/>
              </a:rPr>
              <a:t>Эстетикалық</a:t>
            </a:r>
            <a:r>
              <a:rPr lang="ru-RU" sz="2800" dirty="0" smtClean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сезіміне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белсенді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түрде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әсер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етеді</a:t>
            </a:r>
            <a:r>
              <a:rPr lang="ru-RU" sz="2800" dirty="0">
                <a:latin typeface="KZNautilus Pompilius" pitchFamily="50" charset="0"/>
              </a:rPr>
              <a:t>;</a:t>
            </a:r>
          </a:p>
          <a:p>
            <a:r>
              <a:rPr lang="ru-RU" sz="2800" dirty="0" smtClean="0">
                <a:latin typeface="KZNautilus Pompilius" pitchFamily="50" charset="0"/>
              </a:rPr>
              <a:t>*</a:t>
            </a:r>
            <a:r>
              <a:rPr lang="ru-RU" sz="2800" dirty="0" err="1" smtClean="0">
                <a:latin typeface="KZNautilus Pompilius" pitchFamily="50" charset="0"/>
              </a:rPr>
              <a:t>Қиялдың</a:t>
            </a:r>
            <a:r>
              <a:rPr lang="ru-RU" sz="2800" dirty="0" smtClean="0">
                <a:latin typeface="KZNautilus Pompilius" pitchFamily="50" charset="0"/>
              </a:rPr>
              <a:t> </a:t>
            </a:r>
            <a:r>
              <a:rPr lang="ru-RU" sz="2800" dirty="0" err="1" smtClean="0">
                <a:latin typeface="KZNautilus Pompilius" pitchFamily="50" charset="0"/>
              </a:rPr>
              <a:t>дамуына</a:t>
            </a:r>
            <a:r>
              <a:rPr lang="ru-RU" sz="2800" dirty="0" smtClean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негіз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болып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табылады</a:t>
            </a:r>
            <a:r>
              <a:rPr lang="ru-RU" sz="2800" dirty="0">
                <a:latin typeface="KZNautilus Pompilius" pitchFamily="50" charset="0"/>
              </a:rPr>
              <a:t>;</a:t>
            </a:r>
          </a:p>
          <a:p>
            <a:r>
              <a:rPr lang="ru-RU" sz="2800" dirty="0" smtClean="0">
                <a:latin typeface="KZNautilus Pompilius" pitchFamily="50" charset="0"/>
              </a:rPr>
              <a:t>*</a:t>
            </a:r>
            <a:r>
              <a:rPr lang="ru-RU" sz="2800" dirty="0" err="1" smtClean="0">
                <a:latin typeface="KZNautilus Pompilius" pitchFamily="50" charset="0"/>
              </a:rPr>
              <a:t>Зейінін</a:t>
            </a:r>
            <a:r>
              <a:rPr lang="ru-RU" sz="2800" dirty="0" smtClean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дамытады</a:t>
            </a:r>
            <a:r>
              <a:rPr lang="ru-RU" sz="2800" dirty="0">
                <a:latin typeface="KZNautilus Pompilius" pitchFamily="50" charset="0"/>
              </a:rPr>
              <a:t>;</a:t>
            </a:r>
          </a:p>
          <a:p>
            <a:r>
              <a:rPr lang="ru-RU" sz="2800" dirty="0" smtClean="0">
                <a:latin typeface="KZNautilus Pompilius" pitchFamily="50" charset="0"/>
              </a:rPr>
              <a:t>*</a:t>
            </a:r>
            <a:r>
              <a:rPr lang="ru-RU" sz="2800" dirty="0" err="1" smtClean="0">
                <a:latin typeface="KZNautilus Pompilius" pitchFamily="50" charset="0"/>
              </a:rPr>
              <a:t>Балаға</a:t>
            </a:r>
            <a:r>
              <a:rPr lang="ru-RU" sz="2800" dirty="0" smtClean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жаңа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пән-танымдылық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қызмет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тәсілдерін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игеруге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мүмкіндік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береді</a:t>
            </a:r>
            <a:r>
              <a:rPr lang="ru-RU" sz="2800" dirty="0">
                <a:latin typeface="KZNautilus Pompilius" pitchFamily="50" charset="0"/>
              </a:rPr>
              <a:t>;</a:t>
            </a:r>
          </a:p>
          <a:p>
            <a:r>
              <a:rPr lang="ru-RU" sz="2800" dirty="0" smtClean="0">
                <a:latin typeface="KZNautilus Pompilius" pitchFamily="50" charset="0"/>
              </a:rPr>
              <a:t>*</a:t>
            </a:r>
            <a:r>
              <a:rPr lang="ru-RU" sz="2800" dirty="0" err="1" smtClean="0">
                <a:latin typeface="KZNautilus Pompilius" pitchFamily="50" charset="0"/>
              </a:rPr>
              <a:t>Оқу</a:t>
            </a:r>
            <a:r>
              <a:rPr lang="ru-RU" sz="2800" dirty="0" smtClean="0">
                <a:latin typeface="KZNautilus Pompilius" pitchFamily="50" charset="0"/>
              </a:rPr>
              <a:t> </a:t>
            </a:r>
            <a:r>
              <a:rPr lang="ru-RU" sz="2800" dirty="0" err="1" smtClean="0">
                <a:latin typeface="KZNautilus Pompilius" pitchFamily="50" charset="0"/>
              </a:rPr>
              <a:t>іс</a:t>
            </a:r>
            <a:r>
              <a:rPr lang="ru-RU" sz="2800" dirty="0" smtClean="0">
                <a:latin typeface="KZNautilus Pompilius" pitchFamily="50" charset="0"/>
              </a:rPr>
              <a:t> </a:t>
            </a:r>
            <a:r>
              <a:rPr lang="ru-RU" sz="2800" dirty="0" err="1" smtClean="0">
                <a:latin typeface="KZNautilus Pompilius" pitchFamily="50" charset="0"/>
              </a:rPr>
              <a:t>ірекеттерінің</a:t>
            </a:r>
            <a:r>
              <a:rPr lang="ru-RU" sz="2800" dirty="0" smtClean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дағдыларын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қамтамасыз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етеді</a:t>
            </a:r>
            <a:r>
              <a:rPr lang="ru-RU" sz="2800" dirty="0">
                <a:latin typeface="KZNautilus Pompilius" pitchFamily="50" charset="0"/>
              </a:rPr>
              <a:t>;</a:t>
            </a:r>
          </a:p>
          <a:p>
            <a:r>
              <a:rPr lang="ru-RU" sz="2800" dirty="0" smtClean="0">
                <a:latin typeface="KZNautilus Pompilius" pitchFamily="50" charset="0"/>
              </a:rPr>
              <a:t>*</a:t>
            </a:r>
            <a:r>
              <a:rPr lang="ru-RU" sz="2800" dirty="0" err="1" smtClean="0">
                <a:latin typeface="KZNautilus Pompilius" pitchFamily="50" charset="0"/>
              </a:rPr>
              <a:t>Баланың</a:t>
            </a:r>
            <a:r>
              <a:rPr lang="ru-RU" sz="2800" dirty="0" smtClean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сөздік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қорының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ұлғаюына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әсер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етеді</a:t>
            </a:r>
            <a:r>
              <a:rPr lang="ru-RU" sz="2800" dirty="0">
                <a:latin typeface="KZNautilus Pompilius" pitchFamily="50" charset="0"/>
              </a:rPr>
              <a:t>;</a:t>
            </a:r>
          </a:p>
          <a:p>
            <a:r>
              <a:rPr lang="ru-RU" sz="2800" dirty="0" smtClean="0">
                <a:latin typeface="KZNautilus Pompilius" pitchFamily="50" charset="0"/>
              </a:rPr>
              <a:t>*</a:t>
            </a:r>
            <a:r>
              <a:rPr lang="ru-RU" sz="2800" dirty="0" err="1" smtClean="0">
                <a:latin typeface="KZNautilus Pompilius" pitchFamily="50" charset="0"/>
              </a:rPr>
              <a:t>Көру</a:t>
            </a:r>
            <a:r>
              <a:rPr lang="ru-RU" sz="2800" dirty="0">
                <a:latin typeface="KZNautilus Pompilius" pitchFamily="50" charset="0"/>
              </a:rPr>
              <a:t>, </a:t>
            </a:r>
            <a:r>
              <a:rPr lang="ru-RU" sz="2800" dirty="0" err="1">
                <a:latin typeface="KZNautilus Pompilius" pitchFamily="50" charset="0"/>
              </a:rPr>
              <a:t>есту</a:t>
            </a:r>
            <a:r>
              <a:rPr lang="ru-RU" sz="2800" dirty="0">
                <a:latin typeface="KZNautilus Pompilius" pitchFamily="50" charset="0"/>
              </a:rPr>
              <a:t>, </a:t>
            </a:r>
            <a:r>
              <a:rPr lang="ru-RU" sz="2800" dirty="0" err="1">
                <a:latin typeface="KZNautilus Pompilius" pitchFamily="50" charset="0"/>
              </a:rPr>
              <a:t>бейнелі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және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т.б</a:t>
            </a:r>
            <a:r>
              <a:rPr lang="ru-RU" sz="2800" dirty="0">
                <a:latin typeface="KZNautilus Pompilius" pitchFamily="50" charset="0"/>
              </a:rPr>
              <a:t>. </a:t>
            </a:r>
            <a:r>
              <a:rPr lang="ru-RU" sz="2800" dirty="0" err="1">
                <a:latin typeface="KZNautilus Pompilius" pitchFamily="50" charset="0"/>
              </a:rPr>
              <a:t>есте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сақтау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түрлерінің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дамуына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әсер</a:t>
            </a:r>
            <a:r>
              <a:rPr lang="ru-RU" sz="2800" dirty="0">
                <a:latin typeface="KZNautilus Pompilius" pitchFamily="50" charset="0"/>
              </a:rPr>
              <a:t> </a:t>
            </a:r>
            <a:r>
              <a:rPr lang="ru-RU" sz="2800" dirty="0" err="1">
                <a:latin typeface="KZNautilus Pompilius" pitchFamily="50" charset="0"/>
              </a:rPr>
              <a:t>етеді</a:t>
            </a:r>
            <a:r>
              <a:rPr lang="ru-RU" sz="2800" dirty="0">
                <a:latin typeface="KZNautilus Pompilius" pitchFamily="50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804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864096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KZNautilus Pompilius" pitchFamily="50" charset="0"/>
              </a:rPr>
              <a:t>Баланың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ең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сүйікті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ісі</a:t>
            </a:r>
            <a:r>
              <a:rPr lang="ru-RU" sz="2400" dirty="0">
                <a:latin typeface="KZNautilus Pompilius" pitchFamily="50" charset="0"/>
              </a:rPr>
              <a:t> не? </a:t>
            </a:r>
            <a:r>
              <a:rPr lang="ru-RU" sz="2400" dirty="0" err="1">
                <a:latin typeface="KZNautilus Pompilius" pitchFamily="50" charset="0"/>
              </a:rPr>
              <a:t>Әрине</a:t>
            </a:r>
            <a:r>
              <a:rPr lang="ru-RU" sz="2400" dirty="0">
                <a:latin typeface="KZNautilus Pompilius" pitchFamily="50" charset="0"/>
              </a:rPr>
              <a:t>, </a:t>
            </a:r>
            <a:r>
              <a:rPr lang="ru-RU" sz="2400" dirty="0" err="1">
                <a:latin typeface="KZNautilus Pompilius" pitchFamily="50" charset="0"/>
              </a:rPr>
              <a:t>ойын</a:t>
            </a:r>
            <a:r>
              <a:rPr lang="ru-RU" sz="2400" dirty="0">
                <a:latin typeface="KZNautilus Pompilius" pitchFamily="50" charset="0"/>
              </a:rPr>
              <a:t>! </a:t>
            </a:r>
            <a:r>
              <a:rPr lang="ru-RU" sz="2400" dirty="0" err="1">
                <a:latin typeface="KZNautilus Pompilius" pitchFamily="50" charset="0"/>
              </a:rPr>
              <a:t>Балалар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үйде</a:t>
            </a:r>
            <a:r>
              <a:rPr lang="ru-RU" sz="2400" dirty="0">
                <a:latin typeface="KZNautilus Pompilius" pitchFamily="50" charset="0"/>
              </a:rPr>
              <a:t>, </a:t>
            </a:r>
            <a:r>
              <a:rPr lang="ru-RU" sz="2400" dirty="0" err="1">
                <a:latin typeface="KZNautilus Pompilius" pitchFamily="50" charset="0"/>
              </a:rPr>
              <a:t>аулада</a:t>
            </a:r>
            <a:r>
              <a:rPr lang="ru-RU" sz="2400" dirty="0">
                <a:latin typeface="KZNautilus Pompilius" pitchFamily="50" charset="0"/>
              </a:rPr>
              <a:t>, </a:t>
            </a:r>
            <a:r>
              <a:rPr lang="ru-RU" sz="2400" dirty="0" err="1">
                <a:latin typeface="KZNautilus Pompilius" pitchFamily="50" charset="0"/>
              </a:rPr>
              <a:t>балабақшада</a:t>
            </a:r>
            <a:r>
              <a:rPr lang="ru-RU" sz="2400" dirty="0">
                <a:latin typeface="KZNautilus Pompilius" pitchFamily="50" charset="0"/>
              </a:rPr>
              <a:t>, </a:t>
            </a:r>
            <a:r>
              <a:rPr lang="ru-RU" sz="2400" dirty="0" err="1">
                <a:latin typeface="KZNautilus Pompilius" pitchFamily="50" charset="0"/>
              </a:rPr>
              <a:t>қонақта</a:t>
            </a:r>
            <a:r>
              <a:rPr lang="ru-RU" sz="2400" dirty="0">
                <a:latin typeface="KZNautilus Pompilius" pitchFamily="50" charset="0"/>
              </a:rPr>
              <a:t> да </a:t>
            </a:r>
            <a:r>
              <a:rPr lang="ru-RU" sz="2400" dirty="0" err="1">
                <a:latin typeface="KZNautilus Pompilius" pitchFamily="50" charset="0"/>
              </a:rPr>
              <a:t>ойнайды</a:t>
            </a:r>
            <a:r>
              <a:rPr lang="ru-RU" sz="2400" dirty="0">
                <a:latin typeface="KZNautilus Pompilius" pitchFamily="50" charset="0"/>
              </a:rPr>
              <a:t>. </a:t>
            </a:r>
            <a:r>
              <a:rPr lang="ru-RU" sz="2400" dirty="0" err="1">
                <a:latin typeface="KZNautilus Pompilius" pitchFamily="50" charset="0"/>
              </a:rPr>
              <a:t>Ойын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арқылы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қоршаған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ортаны</a:t>
            </a:r>
            <a:r>
              <a:rPr lang="ru-RU" sz="2400" dirty="0">
                <a:latin typeface="KZNautilus Pompilius" pitchFamily="50" charset="0"/>
              </a:rPr>
              <a:t>, </a:t>
            </a:r>
            <a:r>
              <a:rPr lang="ru-RU" sz="2400" dirty="0" err="1">
                <a:latin typeface="KZNautilus Pompilius" pitchFamily="50" charset="0"/>
              </a:rPr>
              <a:t>өзінің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ішкі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әлемін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 smtClean="0">
                <a:latin typeface="KZNautilus Pompilius" pitchFamily="50" charset="0"/>
              </a:rPr>
              <a:t>танып</a:t>
            </a:r>
            <a:r>
              <a:rPr lang="ru-RU" sz="2400" dirty="0" smtClean="0">
                <a:latin typeface="KZNautilus Pompilius" pitchFamily="50" charset="0"/>
              </a:rPr>
              <a:t> </a:t>
            </a:r>
            <a:r>
              <a:rPr lang="ru-RU" sz="2400" dirty="0" err="1" smtClean="0">
                <a:latin typeface="KZNautilus Pompilius" pitchFamily="50" charset="0"/>
              </a:rPr>
              <a:t>біледі</a:t>
            </a:r>
            <a:r>
              <a:rPr lang="ru-RU" sz="2400" dirty="0" smtClean="0">
                <a:latin typeface="KZNautilus Pompilius" pitchFamily="50" charset="0"/>
              </a:rPr>
              <a:t>. </a:t>
            </a:r>
          </a:p>
          <a:p>
            <a:r>
              <a:rPr lang="ru-RU" sz="2400" dirty="0" err="1" smtClean="0">
                <a:latin typeface="KZNautilus Pompilius" pitchFamily="50" charset="0"/>
              </a:rPr>
              <a:t>Ата-аналардың</a:t>
            </a:r>
            <a:r>
              <a:rPr lang="ru-RU" sz="2400" dirty="0" smtClean="0">
                <a:latin typeface="KZNautilus Pompilius" pitchFamily="50" charset="0"/>
              </a:rPr>
              <a:t> </a:t>
            </a:r>
            <a:r>
              <a:rPr lang="ru-RU" sz="2400" dirty="0" err="1" smtClean="0">
                <a:latin typeface="KZNautilus Pompilius" pitchFamily="50" charset="0"/>
              </a:rPr>
              <a:t>назарларына</a:t>
            </a:r>
            <a:r>
              <a:rPr lang="ru-RU" sz="2400" dirty="0" smtClean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өте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қарапайым</a:t>
            </a:r>
            <a:r>
              <a:rPr lang="ru-RU" sz="2400" dirty="0">
                <a:latin typeface="KZNautilus Pompilius" pitchFamily="50" charset="0"/>
              </a:rPr>
              <a:t>, </a:t>
            </a:r>
            <a:r>
              <a:rPr lang="ru-RU" sz="2400" dirty="0" err="1">
                <a:latin typeface="KZNautilus Pompilius" pitchFamily="50" charset="0"/>
              </a:rPr>
              <a:t>сонымен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қатар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өте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қызықты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ойындар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ұсынамын</a:t>
            </a:r>
            <a:r>
              <a:rPr lang="ru-RU" sz="2400" dirty="0">
                <a:latin typeface="KZNautilus Pompilius" pitchFamily="50" charset="0"/>
              </a:rPr>
              <a:t>. </a:t>
            </a:r>
            <a:r>
              <a:rPr lang="ru-RU" sz="2400" dirty="0" err="1">
                <a:latin typeface="KZNautilus Pompilius" pitchFamily="50" charset="0"/>
              </a:rPr>
              <a:t>Бұл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ойындарды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 smtClean="0">
                <a:latin typeface="KZNautilus Pompilius" pitchFamily="50" charset="0"/>
              </a:rPr>
              <a:t>балалармен</a:t>
            </a:r>
            <a:r>
              <a:rPr lang="ru-RU" sz="2400" dirty="0" smtClean="0">
                <a:latin typeface="KZNautilus Pompilius" pitchFamily="50" charset="0"/>
              </a:rPr>
              <a:t> </a:t>
            </a:r>
            <a:r>
              <a:rPr lang="ru-RU" sz="2400" dirty="0">
                <a:latin typeface="KZNautilus Pompilius" pitchFamily="50" charset="0"/>
              </a:rPr>
              <a:t>тура ас </a:t>
            </a:r>
            <a:r>
              <a:rPr lang="ru-RU" sz="2400" dirty="0" err="1">
                <a:latin typeface="KZNautilus Pompilius" pitchFamily="50" charset="0"/>
              </a:rPr>
              <a:t>бөлмесінде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ұйымдастыра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 smtClean="0">
                <a:latin typeface="KZNautilus Pompilius" pitchFamily="50" charset="0"/>
              </a:rPr>
              <a:t>алады</a:t>
            </a:r>
            <a:r>
              <a:rPr lang="ru-RU" sz="2400" dirty="0" smtClean="0">
                <a:latin typeface="KZNautilus Pompilius" pitchFamily="50" charset="0"/>
              </a:rPr>
              <a:t>. </a:t>
            </a:r>
            <a:r>
              <a:rPr lang="ru-RU" sz="2400" dirty="0" err="1">
                <a:latin typeface="KZNautilus Pompilius" pitchFamily="50" charset="0"/>
              </a:rPr>
              <a:t>Негізгісі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бұл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ойындар</a:t>
            </a:r>
            <a:r>
              <a:rPr lang="ru-RU" sz="2400" dirty="0">
                <a:latin typeface="KZNautilus Pompilius" pitchFamily="50" charset="0"/>
              </a:rPr>
              <a:t> аса </a:t>
            </a:r>
            <a:r>
              <a:rPr lang="ru-RU" sz="2400" dirty="0" err="1">
                <a:latin typeface="KZNautilus Pompilius" pitchFamily="50" charset="0"/>
              </a:rPr>
              <a:t>дайындықты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талап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етпейді</a:t>
            </a:r>
            <a:r>
              <a:rPr lang="ru-RU" sz="2400" dirty="0">
                <a:latin typeface="KZNautilus Pompilius" pitchFamily="50" charset="0"/>
              </a:rPr>
              <a:t>. </a:t>
            </a:r>
            <a:r>
              <a:rPr lang="ru-RU" sz="2400" dirty="0" err="1">
                <a:latin typeface="KZNautilus Pompilius" pitchFamily="50" charset="0"/>
              </a:rPr>
              <a:t>Ойын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құралдары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ретінде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әр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үйден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табылатын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заттар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қолданылады</a:t>
            </a:r>
            <a:r>
              <a:rPr lang="ru-RU" sz="2400" dirty="0" smtClean="0">
                <a:latin typeface="KZNautilus Pompilius" pitchFamily="50" charset="0"/>
              </a:rPr>
              <a:t>.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KZNautilus Pompilius" pitchFamily="50" charset="0"/>
              </a:rPr>
              <a:t>1. «</a:t>
            </a:r>
            <a:r>
              <a:rPr lang="ru-RU" sz="2400" b="1" dirty="0" err="1" smtClean="0">
                <a:solidFill>
                  <a:srgbClr val="FF0000"/>
                </a:solidFill>
                <a:latin typeface="KZNautilus Pompilius" pitchFamily="50" charset="0"/>
              </a:rPr>
              <a:t>Жас</a:t>
            </a:r>
            <a:r>
              <a:rPr lang="ru-RU" sz="2400" b="1" dirty="0" smtClean="0">
                <a:solidFill>
                  <a:srgbClr val="FF0000"/>
                </a:solidFill>
                <a:latin typeface="KZNautilus Pompilius" pitchFamily="50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KZNautilus Pompilius" pitchFamily="50" charset="0"/>
              </a:rPr>
              <a:t>суретші</a:t>
            </a:r>
            <a:r>
              <a:rPr lang="ru-RU" sz="2400" b="1" dirty="0">
                <a:solidFill>
                  <a:srgbClr val="FF0000"/>
                </a:solidFill>
                <a:latin typeface="KZNautilus Pompilius" pitchFamily="50" charset="0"/>
              </a:rPr>
              <a:t>» </a:t>
            </a:r>
            <a:r>
              <a:rPr lang="ru-RU" sz="2400" b="1" dirty="0" err="1">
                <a:solidFill>
                  <a:srgbClr val="FF0000"/>
                </a:solidFill>
                <a:latin typeface="KZNautilus Pompilius" pitchFamily="50" charset="0"/>
              </a:rPr>
              <a:t>ойыны</a:t>
            </a:r>
            <a:r>
              <a:rPr lang="ru-RU" sz="2400" b="1" dirty="0">
                <a:solidFill>
                  <a:srgbClr val="FF0000"/>
                </a:solidFill>
                <a:latin typeface="KZNautilus Pompilius" pitchFamily="50" charset="0"/>
              </a:rPr>
              <a:t>.</a:t>
            </a:r>
            <a:r>
              <a:rPr lang="ru-RU" sz="2400" dirty="0">
                <a:latin typeface="KZNautilus Pompilius" pitchFamily="50" charset="0"/>
              </a:rPr>
              <a:t> </a:t>
            </a:r>
            <a:r>
              <a:rPr lang="ru-RU" sz="2400" dirty="0" err="1">
                <a:latin typeface="KZNautilus Pompilius" pitchFamily="50" charset="0"/>
              </a:rPr>
              <a:t>Әдемі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ашық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түстен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тұратын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 smtClean="0">
                <a:latin typeface="KZNautilus Pompilius" pitchFamily="50" charset="0"/>
              </a:rPr>
              <a:t>тәрелке</a:t>
            </a:r>
            <a:r>
              <a:rPr lang="ru-RU" sz="2400" dirty="0" smtClean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немесе</a:t>
            </a:r>
            <a:r>
              <a:rPr lang="ru-RU" sz="2400" dirty="0">
                <a:latin typeface="KZNautilus Pompilius" pitchFamily="50" charset="0"/>
              </a:rPr>
              <a:t> поднос </a:t>
            </a:r>
            <a:r>
              <a:rPr lang="ru-RU" sz="2400" dirty="0" err="1" smtClean="0">
                <a:latin typeface="KZNautilus Pompilius" pitchFamily="50" charset="0"/>
              </a:rPr>
              <a:t>алады</a:t>
            </a:r>
            <a:r>
              <a:rPr lang="ru-RU" sz="2400" dirty="0" smtClean="0">
                <a:latin typeface="KZNautilus Pompilius" pitchFamily="50" charset="0"/>
              </a:rPr>
              <a:t>. </a:t>
            </a:r>
            <a:r>
              <a:rPr lang="ru-RU" sz="2400" dirty="0" err="1">
                <a:latin typeface="KZNautilus Pompilius" pitchFamily="50" charset="0"/>
              </a:rPr>
              <a:t>Тәрелкенің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түбіне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жұқалап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кез-келген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жарманы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 smtClean="0">
                <a:latin typeface="KZNautilus Pompilius" pitchFamily="50" charset="0"/>
              </a:rPr>
              <a:t>шашады</a:t>
            </a:r>
            <a:r>
              <a:rPr lang="ru-RU" sz="2400" dirty="0" smtClean="0">
                <a:latin typeface="KZNautilus Pompilius" pitchFamily="50" charset="0"/>
              </a:rPr>
              <a:t>. </a:t>
            </a:r>
            <a:r>
              <a:rPr lang="ru-RU" sz="2400" dirty="0" err="1">
                <a:latin typeface="KZNautilus Pompilius" pitchFamily="50" charset="0"/>
              </a:rPr>
              <a:t>Баланың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саусағымен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жармадан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сызып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 smtClean="0">
                <a:latin typeface="KZNautilus Pompilius" pitchFamily="50" charset="0"/>
              </a:rPr>
              <a:t>өтеді</a:t>
            </a:r>
            <a:r>
              <a:rPr lang="ru-RU" sz="2400" dirty="0" smtClean="0">
                <a:latin typeface="KZNautilus Pompilius" pitchFamily="50" charset="0"/>
              </a:rPr>
              <a:t>. </a:t>
            </a:r>
            <a:r>
              <a:rPr lang="ru-RU" sz="2400" dirty="0" err="1">
                <a:latin typeface="KZNautilus Pompilius" pitchFamily="50" charset="0"/>
              </a:rPr>
              <a:t>Әдемі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сызықша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пайда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болды</a:t>
            </a:r>
            <a:r>
              <a:rPr lang="ru-RU" sz="2400" dirty="0">
                <a:latin typeface="KZNautilus Pompilius" pitchFamily="50" charset="0"/>
              </a:rPr>
              <a:t>. </a:t>
            </a:r>
            <a:r>
              <a:rPr lang="ru-RU" sz="2400" dirty="0" err="1" smtClean="0">
                <a:latin typeface="KZNautilus Pompilius" pitchFamily="50" charset="0"/>
              </a:rPr>
              <a:t>Балаңыздың</a:t>
            </a:r>
            <a:r>
              <a:rPr lang="ru-RU" sz="2400" dirty="0" smtClean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өз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бетімен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сызықшалар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жасауына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мүмкіндік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 smtClean="0">
                <a:latin typeface="KZNautilus Pompilius" pitchFamily="50" charset="0"/>
              </a:rPr>
              <a:t>береді</a:t>
            </a:r>
            <a:r>
              <a:rPr lang="ru-RU" sz="2400" dirty="0" smtClean="0">
                <a:latin typeface="KZNautilus Pompilius" pitchFamily="50" charset="0"/>
              </a:rPr>
              <a:t>. </a:t>
            </a:r>
            <a:r>
              <a:rPr lang="ru-RU" sz="2400" dirty="0" err="1">
                <a:latin typeface="KZNautilus Pompilius" pitchFamily="50" charset="0"/>
              </a:rPr>
              <a:t>Кейін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бірге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түрлі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бейнелер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 smtClean="0">
                <a:latin typeface="KZNautilus Pompilius" pitchFamily="50" charset="0"/>
              </a:rPr>
              <a:t>жасауға</a:t>
            </a:r>
            <a:r>
              <a:rPr lang="ru-RU" sz="2400" dirty="0" smtClean="0">
                <a:latin typeface="KZNautilus Pompilius" pitchFamily="50" charset="0"/>
              </a:rPr>
              <a:t> </a:t>
            </a:r>
            <a:r>
              <a:rPr lang="ru-RU" sz="2400" dirty="0" err="1" smtClean="0">
                <a:latin typeface="KZNautilus Pompilius" pitchFamily="50" charset="0"/>
              </a:rPr>
              <a:t>болады</a:t>
            </a:r>
            <a:r>
              <a:rPr lang="ru-RU" sz="2400" dirty="0" smtClean="0">
                <a:latin typeface="KZNautilus Pompilius" pitchFamily="50" charset="0"/>
              </a:rPr>
              <a:t>(</a:t>
            </a:r>
            <a:r>
              <a:rPr lang="ru-RU" sz="2400" dirty="0" err="1" smtClean="0">
                <a:latin typeface="KZNautilus Pompilius" pitchFamily="50" charset="0"/>
              </a:rPr>
              <a:t>шарбақ</a:t>
            </a:r>
            <a:r>
              <a:rPr lang="ru-RU" sz="2400" dirty="0">
                <a:latin typeface="KZNautilus Pompilius" pitchFamily="50" charset="0"/>
              </a:rPr>
              <a:t>, </a:t>
            </a:r>
            <a:r>
              <a:rPr lang="ru-RU" sz="2400" dirty="0" err="1">
                <a:latin typeface="KZNautilus Pompilius" pitchFamily="50" charset="0"/>
              </a:rPr>
              <a:t>жаңбыр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тамшылары</a:t>
            </a:r>
            <a:r>
              <a:rPr lang="ru-RU" sz="2400" dirty="0">
                <a:latin typeface="KZNautilus Pompilius" pitchFamily="50" charset="0"/>
              </a:rPr>
              <a:t>, </a:t>
            </a:r>
            <a:r>
              <a:rPr lang="ru-RU" sz="2400" dirty="0" err="1">
                <a:latin typeface="KZNautilus Pompilius" pitchFamily="50" charset="0"/>
              </a:rPr>
              <a:t>толқындар</a:t>
            </a:r>
            <a:r>
              <a:rPr lang="ru-RU" sz="2400" dirty="0">
                <a:latin typeface="KZNautilus Pompilius" pitchFamily="50" charset="0"/>
              </a:rPr>
              <a:t>, </a:t>
            </a:r>
            <a:r>
              <a:rPr lang="ru-RU" sz="2400" dirty="0" smtClean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т.б</a:t>
            </a:r>
            <a:r>
              <a:rPr lang="ru-RU" sz="2400" dirty="0">
                <a:latin typeface="KZNautilus Pompilius" pitchFamily="50" charset="0"/>
              </a:rPr>
              <a:t>). </a:t>
            </a:r>
            <a:r>
              <a:rPr lang="ru-RU" sz="2400" dirty="0" err="1">
                <a:latin typeface="KZNautilus Pompilius" pitchFamily="50" charset="0"/>
              </a:rPr>
              <a:t>Бұндай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жаттығулар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 smtClean="0">
                <a:latin typeface="KZNautilus Pompilius" pitchFamily="50" charset="0"/>
              </a:rPr>
              <a:t>сәбидің</a:t>
            </a:r>
            <a:r>
              <a:rPr lang="ru-RU" sz="2400" dirty="0" smtClean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ұсақ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қол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моторикасын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ғана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дамытып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қоймайды</a:t>
            </a:r>
            <a:r>
              <a:rPr lang="ru-RU" sz="2400" dirty="0">
                <a:latin typeface="KZNautilus Pompilius" pitchFamily="50" charset="0"/>
              </a:rPr>
              <a:t>, </a:t>
            </a:r>
            <a:r>
              <a:rPr lang="ru-RU" sz="2400" dirty="0" err="1">
                <a:latin typeface="KZNautilus Pompilius" pitchFamily="50" charset="0"/>
              </a:rPr>
              <a:t>сонымен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қатар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саусақтарына</a:t>
            </a:r>
            <a:r>
              <a:rPr lang="ru-RU" sz="2400" dirty="0">
                <a:latin typeface="KZNautilus Pompilius" pitchFamily="50" charset="0"/>
              </a:rPr>
              <a:t> массаж </a:t>
            </a:r>
            <a:r>
              <a:rPr lang="ru-RU" sz="2400" dirty="0" err="1">
                <a:latin typeface="KZNautilus Pompilius" pitchFamily="50" charset="0"/>
              </a:rPr>
              <a:t>жасайды</a:t>
            </a:r>
            <a:r>
              <a:rPr lang="ru-RU" sz="2400" dirty="0">
                <a:latin typeface="KZNautilus Pompilius" pitchFamily="50" charset="0"/>
              </a:rPr>
              <a:t>. </a:t>
            </a:r>
            <a:r>
              <a:rPr lang="ru-RU" sz="2400" dirty="0" err="1">
                <a:latin typeface="KZNautilus Pompilius" pitchFamily="50" charset="0"/>
              </a:rPr>
              <a:t>Оған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қоса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қиялы</a:t>
            </a:r>
            <a:r>
              <a:rPr lang="ru-RU" sz="2400" dirty="0">
                <a:latin typeface="KZNautilus Pompilius" pitchFamily="50" charset="0"/>
              </a:rPr>
              <a:t> мен </a:t>
            </a:r>
            <a:r>
              <a:rPr lang="ru-RU" sz="2400" dirty="0" err="1">
                <a:latin typeface="KZNautilus Pompilius" pitchFamily="50" charset="0"/>
              </a:rPr>
              <a:t>шығармашылығын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дамытады</a:t>
            </a:r>
            <a:r>
              <a:rPr lang="ru-RU" sz="2400" dirty="0">
                <a:latin typeface="KZNautilus Pompilius" pitchFamily="50" charset="0"/>
              </a:rPr>
              <a:t>.</a:t>
            </a:r>
          </a:p>
          <a:p>
            <a:endParaRPr lang="ru-RU" sz="2400" dirty="0">
              <a:latin typeface="KZNautilus Pompiliu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86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8889" y="260648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KZNautilus Pompilius" pitchFamily="50" charset="0"/>
              </a:rPr>
              <a:t>2. </a:t>
            </a:r>
            <a:r>
              <a:rPr lang="ru-RU" sz="2400" b="1" dirty="0" err="1" smtClean="0">
                <a:solidFill>
                  <a:srgbClr val="FF0000"/>
                </a:solidFill>
                <a:latin typeface="KZNautilus Pompilius" pitchFamily="50" charset="0"/>
              </a:rPr>
              <a:t>Саусақ</a:t>
            </a:r>
            <a:r>
              <a:rPr lang="ru-RU" sz="2400" b="1" dirty="0" smtClean="0">
                <a:solidFill>
                  <a:srgbClr val="FF0000"/>
                </a:solidFill>
                <a:latin typeface="KZNautilus Pompilius" pitchFamily="50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KZNautilus Pompilius" pitchFamily="50" charset="0"/>
              </a:rPr>
              <a:t>жаттығулары</a:t>
            </a:r>
            <a:r>
              <a:rPr lang="ru-RU" sz="2400" b="1" dirty="0">
                <a:latin typeface="KZNautilus Pompilius" pitchFamily="50" charset="0"/>
              </a:rPr>
              <a:t>.</a:t>
            </a:r>
            <a:r>
              <a:rPr lang="ru-RU" sz="2400" dirty="0">
                <a:latin typeface="KZNautilus Pompilius" pitchFamily="50" charset="0"/>
              </a:rPr>
              <a:t> </a:t>
            </a:r>
            <a:r>
              <a:rPr lang="ru-RU" sz="2400" dirty="0" err="1" smtClean="0">
                <a:latin typeface="KZNautilus Pompilius" pitchFamily="50" charset="0"/>
              </a:rPr>
              <a:t>Ол</a:t>
            </a:r>
            <a:r>
              <a:rPr lang="ru-RU" sz="2400" dirty="0" smtClean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үшін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бізге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кәдімгі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кірқыстырғыштар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 smtClean="0">
                <a:latin typeface="KZNautilus Pompilius" pitchFamily="50" charset="0"/>
              </a:rPr>
              <a:t>қажет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 smtClean="0">
                <a:latin typeface="KZNautilus Pompilius" pitchFamily="50" charset="0"/>
              </a:rPr>
              <a:t>болады</a:t>
            </a:r>
            <a:r>
              <a:rPr lang="ru-RU" sz="2400" dirty="0">
                <a:latin typeface="KZNautilus Pompilius" pitchFamily="50" charset="0"/>
              </a:rPr>
              <a:t>. </a:t>
            </a:r>
            <a:r>
              <a:rPr lang="ru-RU" sz="2400" dirty="0" err="1">
                <a:latin typeface="KZNautilus Pompilius" pitchFamily="50" charset="0"/>
              </a:rPr>
              <a:t>Кірқыстырғыштармен</a:t>
            </a:r>
            <a:r>
              <a:rPr lang="ru-RU" sz="2400" dirty="0">
                <a:latin typeface="KZNautilus Pompilius" pitchFamily="50" charset="0"/>
              </a:rPr>
              <a:t> ( </a:t>
            </a:r>
            <a:r>
              <a:rPr lang="ru-RU" sz="2400" dirty="0" err="1">
                <a:latin typeface="KZNautilus Pompilius" pitchFamily="50" charset="0"/>
              </a:rPr>
              <a:t>олар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қатты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болмауы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тиіс</a:t>
            </a:r>
            <a:r>
              <a:rPr lang="ru-RU" sz="2400" dirty="0">
                <a:latin typeface="KZNautilus Pompilius" pitchFamily="50" charset="0"/>
              </a:rPr>
              <a:t>, </a:t>
            </a:r>
            <a:r>
              <a:rPr lang="ru-RU" sz="2400" dirty="0" err="1">
                <a:latin typeface="KZNautilus Pompilius" pitchFamily="50" charset="0"/>
              </a:rPr>
              <a:t>өздеріңіздің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саусақтарыңызға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тексеріп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алыңыздар</a:t>
            </a:r>
            <a:r>
              <a:rPr lang="ru-RU" sz="2400" dirty="0">
                <a:latin typeface="KZNautilus Pompilius" pitchFamily="50" charset="0"/>
              </a:rPr>
              <a:t>) бас </a:t>
            </a:r>
            <a:r>
              <a:rPr lang="ru-RU" sz="2400" dirty="0" err="1">
                <a:latin typeface="KZNautilus Pompilius" pitchFamily="50" charset="0"/>
              </a:rPr>
              <a:t>бармақтан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бастап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шынашаққа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дейін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және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кейін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кезекпен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тырнақтың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үстінен</a:t>
            </a:r>
            <a:r>
              <a:rPr lang="ru-RU" sz="2400" dirty="0">
                <a:latin typeface="KZNautilus Pompilius" pitchFamily="50" charset="0"/>
              </a:rPr>
              <a:t> «</a:t>
            </a:r>
            <a:r>
              <a:rPr lang="ru-RU" sz="2400" dirty="0" err="1">
                <a:latin typeface="KZNautilus Pompilius" pitchFamily="50" charset="0"/>
              </a:rPr>
              <a:t>тістелейміз</a:t>
            </a:r>
            <a:r>
              <a:rPr lang="ru-RU" sz="2400" dirty="0">
                <a:latin typeface="KZNautilus Pompilius" pitchFamily="50" charset="0"/>
              </a:rPr>
              <a:t>».</a:t>
            </a:r>
          </a:p>
          <a:p>
            <a:r>
              <a:rPr lang="ru-RU" sz="2400" dirty="0" err="1">
                <a:latin typeface="KZNautilus Pompilius" pitchFamily="50" charset="0"/>
              </a:rPr>
              <a:t>Марғау</a:t>
            </a:r>
            <a:r>
              <a:rPr lang="ru-RU" sz="2400" dirty="0">
                <a:latin typeface="KZNautilus Pompilius" pitchFamily="50" charset="0"/>
              </a:rPr>
              <a:t>- </a:t>
            </a:r>
            <a:r>
              <a:rPr lang="ru-RU" sz="2400" dirty="0" err="1">
                <a:latin typeface="KZNautilus Pompilius" pitchFamily="50" charset="0"/>
              </a:rPr>
              <a:t>аңқау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білмейді</a:t>
            </a:r>
            <a:r>
              <a:rPr lang="ru-RU" sz="2400" dirty="0">
                <a:latin typeface="KZNautilus Pompilius" pitchFamily="50" charset="0"/>
              </a:rPr>
              <a:t>,</a:t>
            </a:r>
          </a:p>
          <a:p>
            <a:r>
              <a:rPr lang="ru-RU" sz="2400" dirty="0" err="1">
                <a:latin typeface="KZNautilus Pompilius" pitchFamily="50" charset="0"/>
              </a:rPr>
              <a:t>Тышқан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деп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ойлап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саусақты</a:t>
            </a:r>
            <a:endParaRPr lang="ru-RU" sz="2400" dirty="0">
              <a:latin typeface="KZNautilus Pompilius" pitchFamily="50" charset="0"/>
            </a:endParaRPr>
          </a:p>
          <a:p>
            <a:r>
              <a:rPr lang="ru-RU" sz="2400" dirty="0" err="1">
                <a:latin typeface="KZNautilus Pompilius" pitchFamily="50" charset="0"/>
              </a:rPr>
              <a:t>Қатты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келіп</a:t>
            </a:r>
            <a:r>
              <a:rPr lang="ru-RU" sz="2400" dirty="0">
                <a:latin typeface="KZNautilus Pompilius" pitchFamily="50" charset="0"/>
              </a:rPr>
              <a:t> </a:t>
            </a:r>
            <a:r>
              <a:rPr lang="ru-RU" sz="2400" dirty="0" err="1">
                <a:latin typeface="KZNautilus Pompilius" pitchFamily="50" charset="0"/>
              </a:rPr>
              <a:t>тістейді</a:t>
            </a:r>
            <a:r>
              <a:rPr lang="ru-RU" sz="2400" dirty="0" smtClean="0">
                <a:latin typeface="KZNautilus Pompilius" pitchFamily="50" charset="0"/>
              </a:rPr>
              <a:t>.</a:t>
            </a:r>
          </a:p>
          <a:p>
            <a:r>
              <a:rPr lang="kk-KZ" sz="2400" b="1" dirty="0" smtClean="0">
                <a:solidFill>
                  <a:srgbClr val="FF0000"/>
                </a:solidFill>
                <a:latin typeface="KZNautilus Pompilius" pitchFamily="50" charset="0"/>
              </a:rPr>
              <a:t>3. Хватай-ка</a:t>
            </a:r>
            <a:endParaRPr lang="ru-RU" sz="2400" b="1" dirty="0">
              <a:solidFill>
                <a:srgbClr val="FF0000"/>
              </a:solidFill>
              <a:latin typeface="KZNautilus Pompiliu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94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175</Words>
  <Application>Microsoft Office PowerPoint</Application>
  <PresentationFormat>Экран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Medet Asel</dc:creator>
  <cp:lastModifiedBy>Asel</cp:lastModifiedBy>
  <cp:revision>6</cp:revision>
  <dcterms:created xsi:type="dcterms:W3CDTF">2025-02-16T17:57:02Z</dcterms:created>
  <dcterms:modified xsi:type="dcterms:W3CDTF">2025-04-03T21:29:02Z</dcterms:modified>
</cp:coreProperties>
</file>